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27"/>
  </p:notesMasterIdLst>
  <p:handoutMasterIdLst>
    <p:handoutMasterId r:id="rId28"/>
  </p:handoutMasterIdLst>
  <p:sldIdLst>
    <p:sldId id="257" r:id="rId3"/>
    <p:sldId id="417" r:id="rId4"/>
    <p:sldId id="416" r:id="rId5"/>
    <p:sldId id="434" r:id="rId6"/>
    <p:sldId id="435" r:id="rId7"/>
    <p:sldId id="436" r:id="rId8"/>
    <p:sldId id="430" r:id="rId9"/>
    <p:sldId id="431" r:id="rId10"/>
    <p:sldId id="437" r:id="rId11"/>
    <p:sldId id="438" r:id="rId12"/>
    <p:sldId id="422" r:id="rId13"/>
    <p:sldId id="423" r:id="rId14"/>
    <p:sldId id="424" r:id="rId15"/>
    <p:sldId id="432" r:id="rId16"/>
    <p:sldId id="433" r:id="rId17"/>
    <p:sldId id="425" r:id="rId18"/>
    <p:sldId id="426" r:id="rId19"/>
    <p:sldId id="427" r:id="rId20"/>
    <p:sldId id="428" r:id="rId21"/>
    <p:sldId id="429" r:id="rId22"/>
    <p:sldId id="420" r:id="rId23"/>
    <p:sldId id="421" r:id="rId24"/>
    <p:sldId id="439" r:id="rId25"/>
    <p:sldId id="415" r:id="rId26"/>
  </p:sldIdLst>
  <p:sldSz cx="9144000" cy="6858000" type="screen4x3"/>
  <p:notesSz cx="7102475" cy="102330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33" autoAdjust="0"/>
    <p:restoredTop sz="73002" autoAdjust="0"/>
  </p:normalViewPr>
  <p:slideViewPr>
    <p:cSldViewPr snapToGrid="0">
      <p:cViewPr>
        <p:scale>
          <a:sx n="50" d="100"/>
          <a:sy n="50" d="100"/>
        </p:scale>
        <p:origin x="2674" y="370"/>
      </p:cViewPr>
      <p:guideLst>
        <p:guide orient="horz" pos="2160"/>
        <p:guide pos="3840"/>
        <p:guide pos="7296"/>
        <p:guide orient="horz" pos="4128"/>
        <p:guide pos="2880"/>
        <p:guide pos="54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324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68796EA6-6F25-4F19-87BA-7ADCC16DAEFF}" type="datetimeFigureOut">
              <a:rPr lang="en-US" smtClean="0"/>
              <a:t>3/14/2019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C39C172E-A8B5-46F6-B05C-DFA3E2E0F207}" type="datetimeFigureOut">
              <a:rPr lang="en-US" smtClean="0"/>
              <a:t>3/14/2019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3750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3750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any</a:t>
            </a:r>
            <a:r>
              <a:rPr lang="en-US" baseline="0" dirty="0" smtClean="0"/>
              <a:t> points in the graph, for instance, </a:t>
            </a:r>
            <a:r>
              <a:rPr lang="en-US" baseline="0" dirty="0" err="1" smtClean="0"/>
              <a:t>Ib</a:t>
            </a:r>
            <a:r>
              <a:rPr lang="en-US" baseline="0" dirty="0" smtClean="0"/>
              <a:t> = 100muA and </a:t>
            </a:r>
            <a:r>
              <a:rPr lang="en-US" baseline="0" dirty="0" err="1" smtClean="0"/>
              <a:t>Ic</a:t>
            </a:r>
            <a:r>
              <a:rPr lang="en-US" baseline="0" dirty="0" smtClean="0"/>
              <a:t> = 10mA</a:t>
            </a:r>
          </a:p>
          <a:p>
            <a:r>
              <a:rPr lang="en-US" baseline="0" dirty="0" smtClean="0"/>
              <a:t>Beta = 100;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0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0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09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</a:t>
            </a:r>
            <a:r>
              <a:rPr lang="en-US" baseline="0" dirty="0" smtClean="0"/>
              <a:t> and Emitter is opened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638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87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10=4.7*10^3*Ic+0.2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2.085 ma.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2.085/200 = 10.425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70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-9.2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472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IB = 0 – VB / 10K = 0.15mA</a:t>
            </a:r>
          </a:p>
          <a:p>
            <a:r>
              <a:rPr lang="en-US" dirty="0" smtClean="0"/>
              <a:t>VE = VB – 0.7 = -2.2V</a:t>
            </a:r>
          </a:p>
          <a:p>
            <a:r>
              <a:rPr lang="en-US" dirty="0" smtClean="0"/>
              <a:t>IE = -2.2 + 9/ 10k</a:t>
            </a:r>
            <a:r>
              <a:rPr lang="en-US" baseline="0" dirty="0" smtClean="0"/>
              <a:t> = 0.68mA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49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4" y="3810004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5410202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5410202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2" y="3675531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49495" y="3889662"/>
            <a:ext cx="4953000" cy="1752600"/>
          </a:xfrm>
        </p:spPr>
        <p:txBody>
          <a:bodyPr/>
          <a:lstStyle>
            <a:lvl1pPr marL="64006" indent="0" algn="l">
              <a:buNone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</a:lvl2pPr>
            <a:lvl3pPr marL="914377" indent="0" algn="ctr">
              <a:buNone/>
            </a:lvl3pPr>
            <a:lvl4pPr marL="1371566" indent="0" algn="ctr">
              <a:buNone/>
            </a:lvl4pPr>
            <a:lvl5pPr marL="1828754" indent="0" algn="ctr">
              <a:buNone/>
            </a:lvl5pPr>
            <a:lvl6pPr marL="2285943" indent="0" algn="ctr">
              <a:buNone/>
            </a:lvl6pPr>
            <a:lvl7pPr marL="2743131" indent="0" algn="ctr">
              <a:buNone/>
            </a:lvl7pPr>
            <a:lvl8pPr marL="3200320" indent="0" algn="ctr">
              <a:buNone/>
            </a:lvl8pPr>
            <a:lvl9pPr marL="3657509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6378" y="2401891"/>
            <a:ext cx="8458200" cy="1081307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483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483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529" y="1376737"/>
            <a:ext cx="9010221" cy="5197799"/>
          </a:xfrm>
        </p:spPr>
        <p:txBody>
          <a:bodyPr>
            <a:normAutofit/>
          </a:bodyPr>
          <a:lstStyle>
            <a:lvl1pPr marL="365751" indent="-256026">
              <a:buFont typeface="Wingdings" panose="05000000000000000000" pitchFamily="2" charset="2"/>
              <a:buChar char="§"/>
              <a:defRPr sz="2600" baseline="0">
                <a:solidFill>
                  <a:schemeClr val="tx1"/>
                </a:solidFill>
                <a:latin typeface="Maiandra GD" panose="020E0502030308020204" pitchFamily="34" charset="0"/>
                <a:ea typeface="Tahoma" pitchFamily="34" charset="0"/>
                <a:cs typeface="Tahoma" pitchFamily="34" charset="0"/>
              </a:defRPr>
            </a:lvl1pPr>
            <a:lvl2pPr marL="754370" indent="-342900" algn="just">
              <a:buFont typeface="Wingdings" panose="05000000000000000000" pitchFamily="2" charset="2"/>
              <a:buChar char="§"/>
              <a:defRPr sz="2200" baseline="0">
                <a:solidFill>
                  <a:schemeClr val="tx1"/>
                </a:solidFill>
                <a:latin typeface="Maiandra GD" panose="020E0502030308020204" pitchFamily="34" charset="0"/>
                <a:ea typeface="Tahoma" pitchFamily="34" charset="0"/>
                <a:cs typeface="Tahoma" pitchFamily="34" charset="0"/>
              </a:defRPr>
            </a:lvl2pPr>
            <a:lvl3pPr marL="989820" indent="-285750">
              <a:buFont typeface="Arial" panose="020B0604020202020204" pitchFamily="34" charset="0"/>
              <a:buChar char="•"/>
              <a:defRPr sz="2000" baseline="0">
                <a:solidFill>
                  <a:schemeClr val="tx1"/>
                </a:solidFill>
                <a:latin typeface="Maiandra GD" panose="020E0502030308020204" pitchFamily="34" charset="0"/>
                <a:cs typeface="Arial" panose="020B0604020202020204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Maiandra GD" panose="020E0502030308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dirty="0" smtClean="0"/>
              <a:t>General Information</a:t>
            </a:r>
          </a:p>
          <a:p>
            <a:pPr lvl="1" eaLnBrk="1" latinLnBrk="0" hangingPunct="1"/>
            <a:r>
              <a:rPr lang="en-US" dirty="0" smtClean="0"/>
              <a:t>Level 2</a:t>
            </a:r>
          </a:p>
          <a:p>
            <a:pPr lvl="2" eaLnBrk="1" latinLnBrk="0" hangingPunct="1"/>
            <a:r>
              <a:rPr lang="en-US" dirty="0" smtClean="0"/>
              <a:t>Level 3</a:t>
            </a:r>
          </a:p>
          <a:p>
            <a:pPr lvl="3" eaLnBrk="1" latinLnBrk="0" hangingPunct="1"/>
            <a:r>
              <a:rPr lang="en-US" dirty="0" smtClean="0"/>
              <a:t>Level 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29" y="475179"/>
            <a:ext cx="9010222" cy="798817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Impact" panose="020B0806030902050204" pitchFamily="34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5687" y="19051"/>
            <a:ext cx="4950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CO2015</a:t>
            </a:r>
            <a:r>
              <a:rPr lang="en-US" sz="1200" b="1" baseline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– </a:t>
            </a:r>
            <a:r>
              <a:rPr lang="en-US" sz="1200" b="1" i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</a:t>
            </a:r>
            <a:r>
              <a:rPr lang="vi-VN" sz="1200" b="1" i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DC Spring 2017 - </a:t>
            </a:r>
            <a:r>
              <a:rPr lang="en-US" sz="1200" b="1" i="0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Basic Electronic</a:t>
            </a:r>
            <a:r>
              <a:rPr lang="en-US" sz="1200" b="1" i="0" baseline="0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 Circuit Components</a:t>
            </a:r>
            <a:endParaRPr lang="en-US" sz="1200" b="1" i="0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810625" y="6591300"/>
            <a:ext cx="351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262010-AD51-4252-9881-6947E88E89FD}" type="slidenum">
              <a:rPr lang="en-US" sz="1200" b="1" smtClean="0">
                <a:solidFill>
                  <a:schemeClr val="accent2">
                    <a:lumMod val="75000"/>
                  </a:schemeClr>
                </a:solidFill>
                <a:latin typeface="Century Gothic" pitchFamily="34" charset="0"/>
              </a:rPr>
              <a:pPr algn="ctr"/>
              <a:t>‹#›</a:t>
            </a:fld>
            <a:endParaRPr lang="en-US" sz="1200" b="1" dirty="0">
              <a:solidFill>
                <a:schemeClr val="accent2">
                  <a:lumMod val="7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19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4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8"/>
            <a:ext cx="40386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8"/>
            <a:ext cx="40386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6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7" y="2244970"/>
            <a:ext cx="4041775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19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19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90"/>
            <a:ext cx="5102352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30"/>
            <a:ext cx="338328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12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6" y="1109162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22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2" y="308280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Rectangle 30"/>
          <p:cNvSpPr/>
          <p:nvPr/>
        </p:nvSpPr>
        <p:spPr>
          <a:xfrm flipV="1">
            <a:off x="5410184" y="36025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tangle 31"/>
          <p:cNvSpPr/>
          <p:nvPr/>
        </p:nvSpPr>
        <p:spPr>
          <a:xfrm flipV="1">
            <a:off x="5410202" y="440116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7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C20F09E4-6EA4-4BF3-9FC8-FF40373B88E6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51" indent="-256026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52" indent="-246882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21" indent="-219451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47" indent="-201163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53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04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754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17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24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403" y="751115"/>
            <a:ext cx="8763654" cy="27265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CO2015</a:t>
            </a:r>
            <a:br>
              <a:rPr lang="en-US" dirty="0" smtClean="0"/>
            </a:br>
            <a:r>
              <a:rPr lang="en-US" dirty="0" smtClean="0">
                <a:solidFill>
                  <a:srgbClr val="FFFF00"/>
                </a:solidFill>
              </a:rPr>
              <a:t/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sz="4800" dirty="0">
                <a:solidFill>
                  <a:srgbClr val="FFFF00"/>
                </a:solidFill>
              </a:rPr>
              <a:t>Exercise on</a:t>
            </a:r>
            <a:r>
              <a:rPr lang="en-US" sz="5400" dirty="0">
                <a:solidFill>
                  <a:srgbClr val="FFFF00"/>
                </a:solidFill>
              </a:rPr>
              <a:t/>
            </a:r>
            <a:br>
              <a:rPr lang="en-US" sz="5400" dirty="0">
                <a:solidFill>
                  <a:srgbClr val="FFFF00"/>
                </a:solidFill>
              </a:rPr>
            </a:br>
            <a:r>
              <a:rPr lang="en-US" sz="4800" dirty="0">
                <a:solidFill>
                  <a:srgbClr val="FFFF00"/>
                </a:solidFill>
              </a:rPr>
              <a:t>Bipolar Junction Transistor (NPN)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844" t="16590" r="6227" b="15691"/>
          <a:stretch/>
        </p:blipFill>
        <p:spPr>
          <a:xfrm>
            <a:off x="6184871" y="6068254"/>
            <a:ext cx="2926471" cy="758716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985" y="4428484"/>
            <a:ext cx="2839892" cy="163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178" y="4236369"/>
            <a:ext cx="5471628" cy="25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417" t="13704" r="75000" b="27926"/>
          <a:stretch/>
        </p:blipFill>
        <p:spPr>
          <a:xfrm>
            <a:off x="2286000" y="874587"/>
            <a:ext cx="5303520" cy="597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6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a transistor is used as a switch, it is stable in which two distinct regions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saturation and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active and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cutoff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saturation and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cutoff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none of the above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6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a silicon transistor, when a base-emitter junction is forward-biased, it has a nominal voltage drop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0.7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CC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9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certain BJT has I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= 167uA, I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= 15mA, the amplifier DC factor is: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167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90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All are not correct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2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5744584"/>
            <a:ext cx="9010221" cy="829952"/>
          </a:xfrm>
        </p:spPr>
        <p:txBody>
          <a:bodyPr/>
          <a:lstStyle/>
          <a:p>
            <a:r>
              <a:rPr lang="en-US" dirty="0" smtClean="0"/>
              <a:t>Determine values on V1, V2, V3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038" y="1273996"/>
            <a:ext cx="4892040" cy="4059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821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135" y="1331518"/>
            <a:ext cx="3528509" cy="3742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39" y="5131398"/>
            <a:ext cx="4763326" cy="42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5825385"/>
            <a:ext cx="2452591" cy="78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376" y="5823932"/>
            <a:ext cx="1922331" cy="80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24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 to the given figure. The most probable cause of trouble, if any, from these voltage measurements 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s://www.indiabix.com/_files/images/electronic-devices-and-circuit-theory/mcq5_1015_1d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373" y="2443883"/>
            <a:ext cx="4279034" cy="383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8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 to the given figure. The most probable cause of trouble, if any, from these voltage measurements 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www.indiabix.com/_files/images/electronic-devices-and-circuit-theory/mcq5_1015_1b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116" y="2523979"/>
            <a:ext cx="4059917" cy="368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4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 to this figure. If V</a:t>
            </a:r>
            <a:r>
              <a:rPr lang="en-US" baseline="-25000" dirty="0"/>
              <a:t>CE</a:t>
            </a:r>
            <a:r>
              <a:rPr lang="en-US" dirty="0"/>
              <a:t> = 0.2 V, I</a:t>
            </a:r>
            <a:r>
              <a:rPr lang="en-US" baseline="-25000" dirty="0"/>
              <a:t>C(sat)</a:t>
            </a:r>
            <a:r>
              <a:rPr lang="en-US" dirty="0"/>
              <a:t> 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s://www.indiabix.com/_files/images/electronic-devices-and-circuit-theory/mcq4_1015_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519" y="2651397"/>
            <a:ext cx="3990108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03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 to this figure. Determine the minimum value of </a:t>
            </a:r>
            <a:r>
              <a:rPr lang="en-US" dirty="0"/>
              <a:t>I</a:t>
            </a:r>
            <a:r>
              <a:rPr lang="en-US" baseline="-25000" dirty="0" smtClean="0"/>
              <a:t>B</a:t>
            </a:r>
            <a:r>
              <a:rPr lang="en-US" dirty="0"/>
              <a:t> that will produce </a:t>
            </a:r>
            <a:r>
              <a:rPr lang="en-US" dirty="0" smtClean="0"/>
              <a:t>saturation (V</a:t>
            </a:r>
            <a:r>
              <a:rPr lang="en-US" baseline="-25000" dirty="0" smtClean="0"/>
              <a:t>CE</a:t>
            </a:r>
            <a:r>
              <a:rPr lang="en-US" dirty="0" smtClean="0"/>
              <a:t>(sat) = 0.2V).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www.indiabix.com/_files/images/electronic-devices-and-circuit-theory/mcq4_1015_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519" y="2651397"/>
            <a:ext cx="3990108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46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BJT Operation Modes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640" y="2916170"/>
            <a:ext cx="4677438" cy="3480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8529" y="1376737"/>
            <a:ext cx="5598342" cy="5197799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= 0: Cut-off mode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is increased (higher than 0.7V), I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is increased: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l-GR" b="1" i="1" dirty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Amplifier mode (Active mode)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is increased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= V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CC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– V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CE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Saturation mode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CE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is small (0.2V)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69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 to this figure. The value of V</a:t>
            </a:r>
            <a:r>
              <a:rPr lang="en-US" baseline="-25000" dirty="0"/>
              <a:t>BC</a:t>
            </a:r>
            <a:r>
              <a:rPr lang="en-US" dirty="0"/>
              <a:t> 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www.indiabix.com/_files/images/electronic-devices-and-circuit-theory/mcq4_1012_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243" y="2590367"/>
            <a:ext cx="4984363" cy="320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21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85160" y="1825214"/>
            <a:ext cx="5756910" cy="4514626"/>
          </a:xfrm>
        </p:spPr>
        <p:txBody>
          <a:bodyPr>
            <a:normAutofit/>
          </a:bodyPr>
          <a:lstStyle/>
          <a:p>
            <a:r>
              <a:rPr lang="en-US" dirty="0" smtClean="0"/>
              <a:t>Determine R</a:t>
            </a:r>
            <a:r>
              <a:rPr lang="en-US" baseline="-25000" dirty="0" smtClean="0"/>
              <a:t>C</a:t>
            </a:r>
            <a:r>
              <a:rPr lang="en-US" dirty="0" smtClean="0"/>
              <a:t>, R</a:t>
            </a:r>
            <a:r>
              <a:rPr lang="en-US" baseline="-25000" dirty="0" smtClean="0"/>
              <a:t>E</a:t>
            </a:r>
          </a:p>
          <a:p>
            <a:r>
              <a:rPr lang="en-US" dirty="0" smtClean="0"/>
              <a:t>V</a:t>
            </a:r>
            <a:r>
              <a:rPr lang="en-US" baseline="-25000" dirty="0" smtClean="0"/>
              <a:t>C</a:t>
            </a:r>
            <a:r>
              <a:rPr lang="en-US" dirty="0" smtClean="0"/>
              <a:t> = 5V, I</a:t>
            </a:r>
            <a:r>
              <a:rPr lang="en-US" baseline="-25000" dirty="0" smtClean="0"/>
              <a:t>C</a:t>
            </a:r>
            <a:r>
              <a:rPr lang="en-US" dirty="0" smtClean="0"/>
              <a:t> = 2mA</a:t>
            </a:r>
          </a:p>
          <a:p>
            <a:r>
              <a:rPr lang="el-GR" b="1" i="1" dirty="0"/>
              <a:t>β</a:t>
            </a:r>
            <a:r>
              <a:rPr lang="en-US" b="1" i="1" baseline="-25000" dirty="0"/>
              <a:t>DC</a:t>
            </a:r>
            <a:r>
              <a:rPr lang="en-US" dirty="0" smtClean="0"/>
              <a:t> = 100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583" t="35185" r="72001" b="17111"/>
          <a:stretch/>
        </p:blipFill>
        <p:spPr>
          <a:xfrm>
            <a:off x="457200" y="1432560"/>
            <a:ext cx="2270760" cy="490728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1916430" y="3227070"/>
            <a:ext cx="845820" cy="38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01096" y="3227070"/>
            <a:ext cx="1006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C</a:t>
            </a:r>
            <a:r>
              <a:rPr lang="en-US" dirty="0" smtClean="0"/>
              <a:t> = 5(V)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898820" y="252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r>
              <a:rPr lang="en-US" baseline="-25000" dirty="0" smtClean="0"/>
              <a:t>C</a:t>
            </a:r>
            <a:r>
              <a:rPr lang="en-US" dirty="0" smtClean="0"/>
              <a:t> = 2(mA)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0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500" t="35556" r="48625" b="17111"/>
          <a:stretch/>
        </p:blipFill>
        <p:spPr>
          <a:xfrm>
            <a:off x="2234780" y="874587"/>
            <a:ext cx="5057560" cy="58866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2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0438" t="20667" r="57875" b="28222"/>
          <a:stretch/>
        </p:blipFill>
        <p:spPr>
          <a:xfrm>
            <a:off x="4772240" y="1813560"/>
            <a:ext cx="3704844" cy="4556760"/>
          </a:xfrm>
          <a:prstGeom prst="rect">
            <a:avLst/>
          </a:prstGeom>
        </p:spPr>
      </p:pic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38529" y="1376737"/>
            <a:ext cx="9010221" cy="5197799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= -1.5V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Calculate I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I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I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792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28/03/2019</a:t>
            </a:r>
            <a:endParaRPr lang="en-US" dirty="0" smtClean="0"/>
          </a:p>
          <a:p>
            <a:r>
              <a:rPr lang="vi-VN" dirty="0" smtClean="0"/>
              <a:t>Multichoice </a:t>
            </a:r>
            <a:r>
              <a:rPr lang="vi-VN" dirty="0" smtClean="0"/>
              <a:t>+ Written</a:t>
            </a:r>
          </a:p>
          <a:p>
            <a:endParaRPr lang="vi-VN" dirty="0"/>
          </a:p>
          <a:p>
            <a:r>
              <a:rPr lang="vi-VN" dirty="0" smtClean="0"/>
              <a:t>Chapter 1: Basic Electronic Components</a:t>
            </a:r>
          </a:p>
          <a:p>
            <a:pPr lvl="1"/>
            <a:r>
              <a:rPr lang="vi-VN" dirty="0" smtClean="0"/>
              <a:t>Deterimine the resistor values (4-band colors, 5-band colors)</a:t>
            </a:r>
          </a:p>
          <a:p>
            <a:pPr lvl="1"/>
            <a:r>
              <a:rPr lang="en-US" dirty="0" smtClean="0"/>
              <a:t>LEDs connectors (Serial + Parallel)</a:t>
            </a:r>
            <a:endParaRPr lang="vi-VN" dirty="0" smtClean="0"/>
          </a:p>
          <a:p>
            <a:pPr lvl="1"/>
            <a:endParaRPr lang="vi-VN" dirty="0" smtClean="0"/>
          </a:p>
          <a:p>
            <a:r>
              <a:rPr lang="vi-VN" dirty="0" smtClean="0"/>
              <a:t>Chapter 2: Diode</a:t>
            </a:r>
          </a:p>
          <a:p>
            <a:pPr lvl="1"/>
            <a:r>
              <a:rPr lang="en-US" dirty="0" smtClean="0"/>
              <a:t>Diode Principles and Models</a:t>
            </a:r>
            <a:endParaRPr lang="vi-VN" dirty="0" smtClean="0"/>
          </a:p>
          <a:p>
            <a:pPr lvl="1"/>
            <a:r>
              <a:rPr lang="en-US" dirty="0" smtClean="0"/>
              <a:t>Applications using Diodes</a:t>
            </a:r>
          </a:p>
          <a:p>
            <a:pPr lvl="1"/>
            <a:endParaRPr lang="vi-VN" dirty="0" smtClean="0"/>
          </a:p>
          <a:p>
            <a:r>
              <a:rPr lang="vi-VN" dirty="0" smtClean="0"/>
              <a:t>Chapter 3: BJT (npn)</a:t>
            </a:r>
          </a:p>
          <a:p>
            <a:pPr lvl="1"/>
            <a:r>
              <a:rPr lang="vi-VN" dirty="0" smtClean="0"/>
              <a:t>Amplifier Coefficient</a:t>
            </a:r>
            <a:r>
              <a:rPr lang="en-US" dirty="0" smtClean="0"/>
              <a:t>, Applications</a:t>
            </a:r>
          </a:p>
          <a:p>
            <a:pPr lvl="1"/>
            <a:r>
              <a:rPr lang="en-US" dirty="0" smtClean="0"/>
              <a:t>Cutoff, Saturation and Amplifier modes</a:t>
            </a:r>
            <a:endParaRPr lang="vi-VN" dirty="0" smtClean="0"/>
          </a:p>
          <a:p>
            <a:pPr lvl="1"/>
            <a:r>
              <a:rPr lang="vi-VN" dirty="0" smtClean="0"/>
              <a:t>Vbe = 0.7 (for default)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Midterm </a:t>
            </a:r>
            <a:r>
              <a:rPr lang="vi-VN" dirty="0" smtClean="0"/>
              <a:t>(</a:t>
            </a:r>
            <a:r>
              <a:rPr lang="en-US" dirty="0" smtClean="0"/>
              <a:t>60</a:t>
            </a:r>
            <a:r>
              <a:rPr lang="vi-VN" dirty="0" smtClean="0"/>
              <a:t> </a:t>
            </a:r>
            <a:r>
              <a:rPr lang="vi-VN" dirty="0" smtClean="0"/>
              <a:t>mins </a:t>
            </a:r>
            <a:r>
              <a:rPr lang="mr-IN" dirty="0" smtClean="0"/>
              <a:t>–</a:t>
            </a:r>
            <a:r>
              <a:rPr lang="vi-VN" dirty="0" smtClean="0"/>
              <a:t> Closed Book)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77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BJT </a:t>
            </a:r>
            <a:r>
              <a:rPr lang="en-US" dirty="0" smtClean="0"/>
              <a:t>in</a:t>
            </a:r>
            <a:r>
              <a:rPr lang="en-US" dirty="0" smtClean="0"/>
              <a:t> Amplifier Mode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89751" y="4660232"/>
            <a:ext cx="7360920" cy="1643063"/>
            <a:chOff x="685800" y="4358640"/>
            <a:chExt cx="8092440" cy="21336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4849177"/>
              <a:ext cx="2952750" cy="1152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040" y="4358640"/>
              <a:ext cx="2514600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3640" y="4358640"/>
              <a:ext cx="2514600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241" y="1376737"/>
            <a:ext cx="4751493" cy="278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84" y="2212848"/>
            <a:ext cx="2833974" cy="2109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607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Load on I-V Curve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63" y="1412810"/>
            <a:ext cx="6615953" cy="531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9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4905487"/>
            <a:ext cx="9010221" cy="1669049"/>
          </a:xfrm>
        </p:spPr>
        <p:txBody>
          <a:bodyPr/>
          <a:lstStyle/>
          <a:p>
            <a:r>
              <a:rPr lang="en-US" dirty="0" smtClean="0"/>
              <a:t>Determine I</a:t>
            </a:r>
            <a:r>
              <a:rPr lang="en-US" baseline="-25000" dirty="0" smtClean="0"/>
              <a:t>C</a:t>
            </a:r>
            <a:r>
              <a:rPr lang="en-US" dirty="0" smtClean="0"/>
              <a:t>(Sat)</a:t>
            </a:r>
          </a:p>
          <a:p>
            <a:r>
              <a:rPr lang="en-US" dirty="0" smtClean="0"/>
              <a:t>Determine </a:t>
            </a:r>
            <a:r>
              <a:rPr lang="el-GR" b="1" i="1" dirty="0"/>
              <a:t>β</a:t>
            </a:r>
            <a:r>
              <a:rPr lang="en-US" b="1" i="1" baseline="-25000" dirty="0"/>
              <a:t>DC</a:t>
            </a:r>
            <a:r>
              <a:rPr lang="en-US" b="1" i="1" dirty="0"/>
              <a:t> </a:t>
            </a:r>
            <a:endParaRPr lang="en-US" b="1" i="1" dirty="0" smtClean="0"/>
          </a:p>
          <a:p>
            <a:r>
              <a:rPr lang="en-US" b="1" i="1" dirty="0" smtClean="0"/>
              <a:t>I</a:t>
            </a:r>
            <a:r>
              <a:rPr lang="en-US" b="1" i="1" baseline="-25000" dirty="0" smtClean="0"/>
              <a:t>B</a:t>
            </a:r>
            <a:r>
              <a:rPr lang="en-US" b="1" i="1" dirty="0" smtClean="0"/>
              <a:t>, I</a:t>
            </a:r>
            <a:r>
              <a:rPr lang="en-US" b="1" i="1" baseline="-25000" dirty="0" smtClean="0"/>
              <a:t>C</a:t>
            </a:r>
            <a:r>
              <a:rPr lang="en-US" b="1" i="1" dirty="0" smtClean="0"/>
              <a:t> and V</a:t>
            </a:r>
            <a:r>
              <a:rPr lang="en-US" b="1" i="1" baseline="-25000" dirty="0" smtClean="0"/>
              <a:t>CE</a:t>
            </a:r>
            <a:r>
              <a:rPr lang="en-US" b="1" i="1" dirty="0" smtClean="0"/>
              <a:t> at Q point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443" y="1107805"/>
            <a:ext cx="4251960" cy="3474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307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 (Sat) = 50 (mA)</a:t>
            </a:r>
          </a:p>
          <a:p>
            <a:r>
              <a:rPr lang="en-US" dirty="0" smtClean="0"/>
              <a:t> </a:t>
            </a:r>
            <a:r>
              <a:rPr lang="el-GR" b="1" i="1" dirty="0"/>
              <a:t>β</a:t>
            </a:r>
            <a:r>
              <a:rPr lang="en-US" b="1" i="1" baseline="-25000" dirty="0" smtClean="0"/>
              <a:t>DC </a:t>
            </a:r>
            <a:r>
              <a:rPr lang="en-US" dirty="0"/>
              <a:t>= </a:t>
            </a:r>
            <a:r>
              <a:rPr lang="en-US" dirty="0" smtClean="0"/>
              <a:t>10mA/ 100muA = 100</a:t>
            </a:r>
          </a:p>
          <a:p>
            <a:r>
              <a:rPr lang="en-US" dirty="0" smtClean="0"/>
              <a:t>At Q-point:</a:t>
            </a:r>
          </a:p>
          <a:p>
            <a:pPr lvl="1"/>
            <a:r>
              <a:rPr lang="en-US" dirty="0" smtClean="0"/>
              <a:t>IC = 25 (mA)</a:t>
            </a:r>
          </a:p>
          <a:p>
            <a:pPr lvl="1"/>
            <a:r>
              <a:rPr lang="en-US" dirty="0" smtClean="0"/>
              <a:t>VCE = 5 (V)</a:t>
            </a:r>
          </a:p>
          <a:p>
            <a:pPr lvl="1"/>
            <a:r>
              <a:rPr lang="en-US" dirty="0" smtClean="0"/>
              <a:t>IB = 0.25 (mA)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779" y="2673531"/>
            <a:ext cx="4607719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Determine </a:t>
            </a:r>
            <a:r>
              <a:rPr lang="en-US" b="1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="1" i="1" baseline="-25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b="1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,I</a:t>
            </a:r>
            <a:r>
              <a:rPr lang="en-US" b="1" i="1" baseline="-25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="1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,I</a:t>
            </a:r>
            <a:r>
              <a:rPr lang="en-US" b="1" i="1" baseline="-25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="1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,V</a:t>
            </a:r>
            <a:r>
              <a:rPr lang="en-US" b="1" i="1" baseline="-25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en-US" b="1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,V</a:t>
            </a:r>
            <a:r>
              <a:rPr lang="en-US" b="1" i="1" baseline="-25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</a:t>
            </a:r>
            <a:r>
              <a:rPr lang="en-US" b="1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="1" i="1" baseline="-25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for the given circuit when </a:t>
            </a:r>
            <a:r>
              <a:rPr lang="el-GR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b="1" i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DC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= 150</a:t>
            </a:r>
            <a:endParaRPr lang="en-AU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1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033" y="1697107"/>
            <a:ext cx="4301967" cy="3201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12" y="1498106"/>
            <a:ext cx="50006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12" y="5321682"/>
            <a:ext cx="79438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5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1376738"/>
            <a:ext cx="9010221" cy="8456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Find state of </a:t>
            </a:r>
            <a:r>
              <a:rPr lang="en-US" dirty="0" smtClean="0"/>
              <a:t>transistor (cut-off, amplifier or saturation) </a:t>
            </a:r>
            <a:r>
              <a:rPr lang="en-US" dirty="0"/>
              <a:t>and its currents/voltages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188" t="36223" r="78250" b="36888"/>
          <a:stretch/>
        </p:blipFill>
        <p:spPr>
          <a:xfrm>
            <a:off x="2095500" y="2325082"/>
            <a:ext cx="4549140" cy="401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71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" id="{9308F140-5CDC-477D-BC4D-9C1906451284}" vid="{11C5112C-663B-4E6D-9D3D-2361F8FA32D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D44557-C150-4AA7-97B1-62E8021520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0</TotalTime>
  <Words>491</Words>
  <Application>Microsoft Office PowerPoint</Application>
  <PresentationFormat>On-screen Show (4:3)</PresentationFormat>
  <Paragraphs>93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Century Gothic</vt:lpstr>
      <vt:lpstr>Georgia</vt:lpstr>
      <vt:lpstr>Impact</vt:lpstr>
      <vt:lpstr>Maiandra GD</vt:lpstr>
      <vt:lpstr>Mangal</vt:lpstr>
      <vt:lpstr>Tahoma</vt:lpstr>
      <vt:lpstr>Wingdings</vt:lpstr>
      <vt:lpstr>Wingdings 2</vt:lpstr>
      <vt:lpstr>Training presentation</vt:lpstr>
      <vt:lpstr>CO2015  Exercise on Bipolar Junction Transistor (NPN)</vt:lpstr>
      <vt:lpstr>BJT Operation Modes</vt:lpstr>
      <vt:lpstr>BJT in Amplifier Mode</vt:lpstr>
      <vt:lpstr>DC Load on I-V Curve</vt:lpstr>
      <vt:lpstr>Example</vt:lpstr>
      <vt:lpstr>Answer</vt:lpstr>
      <vt:lpstr>PowerPoint Presentation</vt:lpstr>
      <vt:lpstr>PowerPoint Presentation</vt:lpstr>
      <vt:lpstr>PowerPoint Presentation</vt:lpstr>
      <vt:lpstr>Answer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Midterm (60 mins – Closed Book)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2014-07-29T03:47:45Z</dcterms:created>
  <dcterms:modified xsi:type="dcterms:W3CDTF">2019-03-14T17:03:54Z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TC034606049991</vt:lpwstr>
  </property>
</Properties>
</file>